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-150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752475" cy="6858000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50000">
                <a:schemeClr val="accent1"/>
              </a:gs>
              <a:gs pos="100000">
                <a:schemeClr val="accent6">
                  <a:lumMod val="75000"/>
                </a:schemeClr>
              </a:gs>
            </a:gsLst>
            <a:lin ang="5400000" scaled="0"/>
          </a:gradFill>
          <a:ln>
            <a:noFill/>
          </a:ln>
          <a:effectLst>
            <a:innerShdw blurRad="190500" dist="25400">
              <a:prstClr val="black">
                <a:alpha val="6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6152" y="1267485"/>
            <a:ext cx="7235981" cy="5133316"/>
          </a:xfrm>
        </p:spPr>
        <p:txBody>
          <a:bodyPr/>
          <a:lstStyle>
            <a:lvl1pPr>
              <a:defRPr sz="11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6151" y="201702"/>
            <a:ext cx="6189583" cy="949569"/>
          </a:xfrm>
        </p:spPr>
        <p:txBody>
          <a:bodyPr>
            <a:normAutofit/>
          </a:bodyPr>
          <a:lstStyle>
            <a:lvl1pPr marL="0" indent="0" algn="r">
              <a:buNone/>
              <a:defRPr sz="24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6FECE-DBA1-4E99-BB7D-B336E69B16C5}" type="datetimeFigureOut">
              <a:rPr lang="ru-RU" smtClean="0"/>
              <a:t>14.11.2013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50469" y="236415"/>
            <a:ext cx="785301" cy="365125"/>
          </a:xfrm>
        </p:spPr>
        <p:txBody>
          <a:bodyPr/>
          <a:lstStyle>
            <a:lvl1pPr>
              <a:defRPr sz="1400"/>
            </a:lvl1pPr>
          </a:lstStyle>
          <a:p>
            <a:fld id="{1A8EE7E2-6FCE-458B-9ACE-C1BE67EA1F1D}" type="slidenum">
              <a:rPr lang="ru-RU" smtClean="0"/>
              <a:t>‹#›</a:t>
            </a:fld>
            <a:endParaRPr lang="ru-RU"/>
          </a:p>
        </p:txBody>
      </p:sp>
      <p:grpSp>
        <p:nvGrpSpPr>
          <p:cNvPr id="7" name="Group 6"/>
          <p:cNvGrpSpPr/>
          <p:nvPr/>
        </p:nvGrpSpPr>
        <p:grpSpPr>
          <a:xfrm>
            <a:off x="7467600" y="209550"/>
            <a:ext cx="657226" cy="431800"/>
            <a:chOff x="7467600" y="209550"/>
            <a:chExt cx="657226" cy="431800"/>
          </a:xfrm>
          <a:solidFill>
            <a:schemeClr val="tx2">
              <a:lumMod val="60000"/>
              <a:lumOff val="40000"/>
            </a:schemeClr>
          </a:solidFill>
        </p:grpSpPr>
        <p:sp>
          <p:nvSpPr>
            <p:cNvPr id="8" name="Freeform 5"/>
            <p:cNvSpPr>
              <a:spLocks/>
            </p:cNvSpPr>
            <p:nvPr/>
          </p:nvSpPr>
          <p:spPr bwMode="auto">
            <a:xfrm>
              <a:off x="7467600" y="209550"/>
              <a:ext cx="242887" cy="431800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0" y="0"/>
                </a:cxn>
                <a:cxn ang="0">
                  <a:pos x="89" y="136"/>
                </a:cxn>
                <a:cxn ang="0">
                  <a:pos x="89" y="136"/>
                </a:cxn>
                <a:cxn ang="0">
                  <a:pos x="0" y="272"/>
                </a:cxn>
                <a:cxn ang="0">
                  <a:pos x="62" y="272"/>
                </a:cxn>
                <a:cxn ang="0">
                  <a:pos x="153" y="136"/>
                </a:cxn>
                <a:cxn ang="0">
                  <a:pos x="62" y="0"/>
                </a:cxn>
              </a:cxnLst>
              <a:rect l="0" t="0" r="r" b="b"/>
              <a:pathLst>
                <a:path w="153" h="272">
                  <a:moveTo>
                    <a:pt x="62" y="0"/>
                  </a:moveTo>
                  <a:lnTo>
                    <a:pt x="0" y="0"/>
                  </a:lnTo>
                  <a:lnTo>
                    <a:pt x="89" y="136"/>
                  </a:lnTo>
                  <a:lnTo>
                    <a:pt x="89" y="136"/>
                  </a:lnTo>
                  <a:lnTo>
                    <a:pt x="0" y="272"/>
                  </a:lnTo>
                  <a:lnTo>
                    <a:pt x="62" y="272"/>
                  </a:lnTo>
                  <a:lnTo>
                    <a:pt x="153" y="136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5"/>
            <p:cNvSpPr>
              <a:spLocks/>
            </p:cNvSpPr>
            <p:nvPr/>
          </p:nvSpPr>
          <p:spPr bwMode="auto">
            <a:xfrm>
              <a:off x="7677151" y="209550"/>
              <a:ext cx="242887" cy="431800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0" y="0"/>
                </a:cxn>
                <a:cxn ang="0">
                  <a:pos x="89" y="136"/>
                </a:cxn>
                <a:cxn ang="0">
                  <a:pos x="89" y="136"/>
                </a:cxn>
                <a:cxn ang="0">
                  <a:pos x="0" y="272"/>
                </a:cxn>
                <a:cxn ang="0">
                  <a:pos x="62" y="272"/>
                </a:cxn>
                <a:cxn ang="0">
                  <a:pos x="153" y="136"/>
                </a:cxn>
                <a:cxn ang="0">
                  <a:pos x="62" y="0"/>
                </a:cxn>
              </a:cxnLst>
              <a:rect l="0" t="0" r="r" b="b"/>
              <a:pathLst>
                <a:path w="153" h="272">
                  <a:moveTo>
                    <a:pt x="62" y="0"/>
                  </a:moveTo>
                  <a:lnTo>
                    <a:pt x="0" y="0"/>
                  </a:lnTo>
                  <a:lnTo>
                    <a:pt x="89" y="136"/>
                  </a:lnTo>
                  <a:lnTo>
                    <a:pt x="89" y="136"/>
                  </a:lnTo>
                  <a:lnTo>
                    <a:pt x="0" y="272"/>
                  </a:lnTo>
                  <a:lnTo>
                    <a:pt x="62" y="272"/>
                  </a:lnTo>
                  <a:lnTo>
                    <a:pt x="153" y="136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5"/>
            <p:cNvSpPr>
              <a:spLocks/>
            </p:cNvSpPr>
            <p:nvPr/>
          </p:nvSpPr>
          <p:spPr bwMode="auto">
            <a:xfrm>
              <a:off x="7881939" y="209550"/>
              <a:ext cx="242887" cy="431800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0" y="0"/>
                </a:cxn>
                <a:cxn ang="0">
                  <a:pos x="89" y="136"/>
                </a:cxn>
                <a:cxn ang="0">
                  <a:pos x="89" y="136"/>
                </a:cxn>
                <a:cxn ang="0">
                  <a:pos x="0" y="272"/>
                </a:cxn>
                <a:cxn ang="0">
                  <a:pos x="62" y="272"/>
                </a:cxn>
                <a:cxn ang="0">
                  <a:pos x="153" y="136"/>
                </a:cxn>
                <a:cxn ang="0">
                  <a:pos x="62" y="0"/>
                </a:cxn>
              </a:cxnLst>
              <a:rect l="0" t="0" r="r" b="b"/>
              <a:pathLst>
                <a:path w="153" h="272">
                  <a:moveTo>
                    <a:pt x="62" y="0"/>
                  </a:moveTo>
                  <a:lnTo>
                    <a:pt x="0" y="0"/>
                  </a:lnTo>
                  <a:lnTo>
                    <a:pt x="89" y="136"/>
                  </a:lnTo>
                  <a:lnTo>
                    <a:pt x="89" y="136"/>
                  </a:lnTo>
                  <a:lnTo>
                    <a:pt x="0" y="272"/>
                  </a:lnTo>
                  <a:lnTo>
                    <a:pt x="62" y="272"/>
                  </a:lnTo>
                  <a:lnTo>
                    <a:pt x="153" y="136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6FECE-DBA1-4E99-BB7D-B336E69B16C5}" type="datetimeFigureOut">
              <a:rPr lang="ru-RU" smtClean="0"/>
              <a:t>14.11.2013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EE7E2-6FCE-458B-9ACE-C1BE67EA1F1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6FECE-DBA1-4E99-BB7D-B336E69B16C5}" type="datetimeFigureOut">
              <a:rPr lang="ru-RU" smtClean="0"/>
              <a:t>14.11.2013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EE7E2-6FCE-458B-9ACE-C1BE67EA1F1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5257800"/>
            <a:ext cx="7239000" cy="1143000"/>
          </a:xfrm>
        </p:spPr>
        <p:txBody>
          <a:bodyPr>
            <a:noAutofit/>
          </a:bodyPr>
          <a:lstStyle>
            <a:lvl1pPr algn="l">
              <a:defRPr sz="7200" baseline="0">
                <a:ln w="12700">
                  <a:solidFill>
                    <a:schemeClr val="tx2"/>
                  </a:solidFill>
                </a:ln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838200"/>
            <a:ext cx="7467600" cy="44196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6FECE-DBA1-4E99-BB7D-B336E69B16C5}" type="datetimeFigureOut">
              <a:rPr lang="ru-RU" smtClean="0"/>
              <a:t>14.11.2013</a:t>
            </a:fld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A8EE7E2-6FCE-458B-9ACE-C1BE67EA1F1D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199" y="4484080"/>
            <a:ext cx="7239001" cy="762000"/>
          </a:xfrm>
        </p:spPr>
        <p:txBody>
          <a:bodyPr bIns="0"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219200" y="5257800"/>
            <a:ext cx="7239000" cy="1143000"/>
          </a:xfrm>
        </p:spPr>
        <p:txBody>
          <a:bodyPr>
            <a:noAutofit/>
          </a:bodyPr>
          <a:lstStyle>
            <a:lvl1pPr algn="l">
              <a:defRPr sz="7200" baseline="0">
                <a:ln w="12700">
                  <a:solidFill>
                    <a:schemeClr val="tx2"/>
                  </a:solidFill>
                </a:ln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6FECE-DBA1-4E99-BB7D-B336E69B16C5}" type="datetimeFigureOut">
              <a:rPr lang="ru-RU" smtClean="0"/>
              <a:t>14.11.2013</a:t>
            </a:fld>
            <a:endParaRPr lang="ru-RU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A8EE7E2-6FCE-458B-9ACE-C1BE67EA1F1D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6FECE-DBA1-4E99-BB7D-B336E69B16C5}" type="datetimeFigureOut">
              <a:rPr lang="ru-RU" smtClean="0"/>
              <a:t>14.11.2013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EE7E2-6FCE-458B-9ACE-C1BE67EA1F1D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16152" y="841248"/>
            <a:ext cx="3730752" cy="43891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102352" y="841248"/>
            <a:ext cx="3730752" cy="43891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841248"/>
            <a:ext cx="3733800" cy="533400"/>
          </a:xfrm>
        </p:spPr>
        <p:txBody>
          <a:bodyPr anchor="t">
            <a:norm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05400" y="841248"/>
            <a:ext cx="3735267" cy="533400"/>
          </a:xfrm>
        </p:spPr>
        <p:txBody>
          <a:bodyPr anchor="t">
            <a:norm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6FECE-DBA1-4E99-BB7D-B336E69B16C5}" type="datetimeFigureOut">
              <a:rPr lang="ru-RU" smtClean="0"/>
              <a:t>14.11.2013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EE7E2-6FCE-458B-9ACE-C1BE67EA1F1D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16152" y="1380744"/>
            <a:ext cx="3730752" cy="38404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5102352" y="1380743"/>
            <a:ext cx="3730752" cy="38404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6FECE-DBA1-4E99-BB7D-B336E69B16C5}" type="datetimeFigureOut">
              <a:rPr lang="ru-RU" smtClean="0"/>
              <a:t>14.11.2013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EE7E2-6FCE-458B-9ACE-C1BE67EA1F1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6FECE-DBA1-4E99-BB7D-B336E69B16C5}" type="datetimeFigureOut">
              <a:rPr lang="ru-RU" smtClean="0"/>
              <a:t>14.11.2013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A8EE7E2-6FCE-458B-9ACE-C1BE67EA1F1D}" type="slidenum">
              <a:rPr lang="ru-RU" smtClean="0"/>
              <a:t>‹#›</a:t>
            </a:fld>
            <a:endParaRPr lang="ru-R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0" y="395287"/>
            <a:ext cx="3008313" cy="1162050"/>
          </a:xfrm>
        </p:spPr>
        <p:txBody>
          <a:bodyPr anchor="b"/>
          <a:lstStyle>
            <a:lvl1pPr algn="l">
              <a:defRPr sz="2000" b="1">
                <a:ln>
                  <a:noFill/>
                </a:ln>
                <a:solidFill>
                  <a:srgbClr val="FF7605"/>
                </a:solidFill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1557337"/>
            <a:ext cx="3008313" cy="4386263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914400" y="381000"/>
            <a:ext cx="4800600" cy="5943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C716FECE-DBA1-4E99-BB7D-B336E69B16C5}" type="datetimeFigureOut">
              <a:rPr lang="ru-RU" smtClean="0"/>
              <a:t>14.11.2013</a:t>
            </a:fld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A8EE7E2-6FCE-458B-9ACE-C1BE67EA1F1D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624754"/>
            <a:ext cx="5486400" cy="404446"/>
          </a:xfrm>
        </p:spPr>
        <p:txBody>
          <a:bodyPr bIns="0" anchor="b"/>
          <a:lstStyle>
            <a:lvl1pPr algn="l">
              <a:defRPr sz="2000" b="1">
                <a:ln w="12700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23975" y="381000"/>
            <a:ext cx="5867400" cy="408146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5029200"/>
            <a:ext cx="4038600" cy="1371600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6FECE-DBA1-4E99-BB7D-B336E69B16C5}" type="datetimeFigureOut">
              <a:rPr lang="ru-RU" smtClean="0"/>
              <a:t>14.11.2013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EE7E2-6FCE-458B-9ACE-C1BE67EA1F1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228600" cy="6858000"/>
          </a:xfrm>
          <a:prstGeom prst="rect">
            <a:avLst/>
          </a:prstGeom>
          <a:gradFill>
            <a:gsLst>
              <a:gs pos="0">
                <a:schemeClr val="accent1"/>
              </a:gs>
              <a:gs pos="52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0"/>
          </a:gradFill>
          <a:ln>
            <a:noFill/>
          </a:ln>
          <a:effectLst>
            <a:innerShdw blurRad="190500" dist="25400">
              <a:prstClr val="black">
                <a:alpha val="6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228600" cy="6858000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50000">
                <a:schemeClr val="accent1"/>
              </a:gs>
              <a:gs pos="100000">
                <a:schemeClr val="accent6">
                  <a:lumMod val="75000"/>
                </a:schemeClr>
              </a:gs>
            </a:gsLst>
            <a:lin ang="5400000" scaled="0"/>
          </a:gradFill>
          <a:ln>
            <a:noFill/>
          </a:ln>
          <a:effectLst>
            <a:innerShdw blurRad="190500" dist="25400">
              <a:prstClr val="black">
                <a:alpha val="6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19200" y="5257800"/>
            <a:ext cx="72390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838200"/>
            <a:ext cx="7467600" cy="441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59680" y="6553200"/>
            <a:ext cx="7162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86800" y="5740400"/>
            <a:ext cx="381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1A8EE7E2-6FCE-458B-9ACE-C1BE67EA1F1D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reeform 5"/>
          <p:cNvSpPr>
            <a:spLocks/>
          </p:cNvSpPr>
          <p:nvPr/>
        </p:nvSpPr>
        <p:spPr bwMode="auto">
          <a:xfrm>
            <a:off x="8453438" y="5715000"/>
            <a:ext cx="242887" cy="431800"/>
          </a:xfrm>
          <a:custGeom>
            <a:avLst/>
            <a:gdLst/>
            <a:ahLst/>
            <a:cxnLst>
              <a:cxn ang="0">
                <a:pos x="62" y="0"/>
              </a:cxn>
              <a:cxn ang="0">
                <a:pos x="0" y="0"/>
              </a:cxn>
              <a:cxn ang="0">
                <a:pos x="89" y="136"/>
              </a:cxn>
              <a:cxn ang="0">
                <a:pos x="89" y="136"/>
              </a:cxn>
              <a:cxn ang="0">
                <a:pos x="0" y="272"/>
              </a:cxn>
              <a:cxn ang="0">
                <a:pos x="62" y="272"/>
              </a:cxn>
              <a:cxn ang="0">
                <a:pos x="153" y="136"/>
              </a:cxn>
              <a:cxn ang="0">
                <a:pos x="62" y="0"/>
              </a:cxn>
            </a:cxnLst>
            <a:rect l="0" t="0" r="r" b="b"/>
            <a:pathLst>
              <a:path w="153" h="272">
                <a:moveTo>
                  <a:pt x="62" y="0"/>
                </a:moveTo>
                <a:lnTo>
                  <a:pt x="0" y="0"/>
                </a:lnTo>
                <a:lnTo>
                  <a:pt x="89" y="136"/>
                </a:lnTo>
                <a:lnTo>
                  <a:pt x="89" y="136"/>
                </a:lnTo>
                <a:lnTo>
                  <a:pt x="0" y="272"/>
                </a:lnTo>
                <a:lnTo>
                  <a:pt x="62" y="272"/>
                </a:lnTo>
                <a:lnTo>
                  <a:pt x="153" y="136"/>
                </a:lnTo>
                <a:lnTo>
                  <a:pt x="62" y="0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-1198682" y="4821116"/>
            <a:ext cx="2625969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C716FECE-DBA1-4E99-BB7D-B336E69B16C5}" type="datetimeFigureOut">
              <a:rPr lang="ru-RU" smtClean="0"/>
              <a:t>14.11.2013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</p:bldLst>
  </p:timing>
  <p:txStyles>
    <p:titleStyle>
      <a:lvl1pPr algn="l" defTabSz="914400" rtl="0" eaLnBrk="1" latinLnBrk="0" hangingPunct="1">
        <a:spcBef>
          <a:spcPct val="0"/>
        </a:spcBef>
        <a:buNone/>
        <a:defRPr sz="7200" b="1" kern="1200">
          <a:ln w="12700">
            <a:solidFill>
              <a:schemeClr val="tx2"/>
            </a:solidFill>
          </a:ln>
          <a:solidFill>
            <a:schemeClr val="bg1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»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˃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Calibri" pitchFamily="34" charset="0"/>
        <a:buChar char="+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&gt;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Calibri" pitchFamily="34" charset="0"/>
        <a:buChar char="+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−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ouzpechatkomsa.ru/img/news/0/55.jpg" TargetMode="External"/><Relationship Id="rId2" Type="http://schemas.openxmlformats.org/officeDocument/2006/relationships/hyperlink" Target="http://www.stihi.ru/avtor/aaysmont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491076" y="1772816"/>
            <a:ext cx="1335623" cy="1631216"/>
          </a:xfrm>
          <a:prstGeom prst="rect">
            <a:avLst/>
          </a:prstGeom>
          <a:noFill/>
          <a:ln>
            <a:solidFill>
              <a:schemeClr val="bg1"/>
            </a:solidFill>
          </a:ln>
          <a:effectLst>
            <a:outerShdw blurRad="50800" dist="50800" dir="5400000" algn="ctr" rotWithShape="0">
              <a:srgbClr val="00B050"/>
            </a:outerShd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0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50"/>
                </a:solidFill>
                <a:effectLst/>
              </a:rPr>
              <a:t>Ш</a:t>
            </a:r>
            <a:endParaRPr lang="ru-RU" sz="10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B050"/>
              </a:solidFill>
              <a:effectLst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03648" y="1556792"/>
            <a:ext cx="6573403" cy="1077218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B050"/>
            </a:outerShd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Автоматизация произношения</a:t>
            </a:r>
          </a:p>
          <a:p>
            <a:pPr algn="ctr"/>
            <a:r>
              <a:rPr lang="ru-RU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звука</a:t>
            </a:r>
            <a:endParaRPr lang="ru-RU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467945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50937" y="404664"/>
            <a:ext cx="8160824" cy="584775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B050"/>
            </a:outerShd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Развитие языкового анализа и синтеза</a:t>
            </a:r>
            <a:endParaRPr lang="ru-RU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71800" y="2444646"/>
            <a:ext cx="11657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 smtClean="0"/>
              <a:t>наша</a:t>
            </a:r>
            <a:endParaRPr lang="ru-RU" sz="32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331640" y="2443587"/>
            <a:ext cx="136486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 smtClean="0"/>
              <a:t>Кошка</a:t>
            </a:r>
            <a:endParaRPr lang="ru-RU" sz="32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444208" y="2441618"/>
            <a:ext cx="16658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 smtClean="0"/>
              <a:t>окошко</a:t>
            </a:r>
            <a:r>
              <a:rPr lang="ru-RU" dirty="0"/>
              <a:t>.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911944" y="2441618"/>
            <a:ext cx="3882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 smtClean="0"/>
              <a:t>в</a:t>
            </a:r>
            <a:endParaRPr lang="ru-RU" sz="32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067944" y="2443588"/>
            <a:ext cx="177785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 smtClean="0"/>
              <a:t>убежала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18727744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09679" y="404664"/>
            <a:ext cx="6843348" cy="584775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B050"/>
            </a:outerShd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Автоматизация звука Ш в тексте.</a:t>
            </a:r>
            <a:endParaRPr lang="ru-RU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411760" y="1700807"/>
            <a:ext cx="4572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             Кошка</a:t>
            </a:r>
            <a:r>
              <a:rPr lang="ru-RU" sz="3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.</a:t>
            </a:r>
          </a:p>
          <a:p>
            <a:r>
              <a:rPr lang="ru-RU" sz="3200" dirty="0"/>
              <a:t>-Что ты, кошка, сторожишь?</a:t>
            </a:r>
            <a:br>
              <a:rPr lang="ru-RU" sz="3200" dirty="0"/>
            </a:br>
            <a:r>
              <a:rPr lang="ru-RU" sz="3200" dirty="0"/>
              <a:t>-Сторожу у норки мышь!</a:t>
            </a:r>
            <a:br>
              <a:rPr lang="ru-RU" sz="3200" dirty="0"/>
            </a:br>
            <a:r>
              <a:rPr lang="ru-RU" sz="3200" dirty="0"/>
              <a:t>Выйдет мышка невзначай</a:t>
            </a:r>
            <a:br>
              <a:rPr lang="ru-RU" sz="3200" dirty="0"/>
            </a:br>
            <a:r>
              <a:rPr lang="ru-RU" sz="3200" dirty="0"/>
              <a:t>Приглашу её на чай</a:t>
            </a:r>
            <a:r>
              <a:rPr lang="ru-RU" sz="3200" dirty="0" smtClean="0"/>
              <a:t>!</a:t>
            </a:r>
          </a:p>
          <a:p>
            <a:endParaRPr lang="ru-RU" sz="3200" dirty="0"/>
          </a:p>
          <a:p>
            <a:r>
              <a:rPr lang="ru-RU" sz="3200" i="1" dirty="0" err="1"/>
              <a:t>В.Лунин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0510592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18872" y="404664"/>
            <a:ext cx="6224974" cy="584775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B050"/>
            </a:outerShd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Развитие </a:t>
            </a:r>
            <a:r>
              <a:rPr lang="ru-RU" sz="3200" b="1" cap="all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голосовой функции</a:t>
            </a:r>
            <a:endParaRPr lang="ru-RU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515294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87624" y="1268760"/>
            <a:ext cx="4572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Формой я бываю разной.</a:t>
            </a:r>
            <a:br>
              <a:rPr lang="ru-RU" dirty="0"/>
            </a:br>
            <a:r>
              <a:rPr lang="ru-RU" dirty="0"/>
              <a:t>Цвет: зелёный, белый, красный, </a:t>
            </a:r>
            <a:br>
              <a:rPr lang="ru-RU" dirty="0"/>
            </a:br>
            <a:r>
              <a:rPr lang="ru-RU" dirty="0"/>
              <a:t>жёлтый, синий, голубой,</a:t>
            </a:r>
            <a:br>
              <a:rPr lang="ru-RU" dirty="0"/>
            </a:br>
            <a:r>
              <a:rPr lang="ru-RU" dirty="0"/>
              <a:t>(Обожаю цвет любой).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Я умею раздуваться, </a:t>
            </a:r>
            <a:br>
              <a:rPr lang="ru-RU" dirty="0"/>
            </a:br>
            <a:r>
              <a:rPr lang="ru-RU" dirty="0"/>
              <a:t>(только не перестараться!)</a:t>
            </a:r>
            <a:br>
              <a:rPr lang="ru-RU" dirty="0"/>
            </a:br>
            <a:r>
              <a:rPr lang="ru-RU" dirty="0"/>
              <a:t>Я прошу Вас если можно – </a:t>
            </a:r>
            <a:br>
              <a:rPr lang="ru-RU" dirty="0"/>
            </a:br>
            <a:r>
              <a:rPr lang="ru-RU" dirty="0"/>
              <a:t>надувайте осторожно!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Я в полёте нежный, плавный, </a:t>
            </a:r>
            <a:br>
              <a:rPr lang="ru-RU" dirty="0"/>
            </a:br>
            <a:r>
              <a:rPr lang="ru-RU" dirty="0"/>
              <a:t>если праздник – «Самый главный».</a:t>
            </a:r>
            <a:br>
              <a:rPr lang="ru-RU" dirty="0"/>
            </a:br>
            <a:r>
              <a:rPr lang="ru-RU" dirty="0"/>
              <a:t>Для детей как воздух нужный, </a:t>
            </a:r>
            <a:br>
              <a:rPr lang="ru-RU" dirty="0"/>
            </a:br>
            <a:r>
              <a:rPr lang="ru-RU" dirty="0"/>
              <a:t>я весёлый -  (Ш.. воздушный</a:t>
            </a:r>
            <a:r>
              <a:rPr lang="ru-RU" dirty="0" smtClean="0"/>
              <a:t>).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672026" y="5303322"/>
            <a:ext cx="18822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i="1" dirty="0">
                <a:solidFill>
                  <a:srgbClr val="4D5B6B"/>
                </a:solidFill>
                <a:hlinkClick r:id="rId2"/>
              </a:rPr>
              <a:t>Андрей Эйсмонт</a:t>
            </a:r>
            <a:endParaRPr lang="ru-RU" i="1" dirty="0">
              <a:solidFill>
                <a:srgbClr val="4D5B6B"/>
              </a:solidFill>
            </a:endParaRPr>
          </a:p>
        </p:txBody>
      </p:sp>
      <p:pic>
        <p:nvPicPr>
          <p:cNvPr id="1028" name="Picture 4" descr="http://www.souzpechatkomsa.ru/img/news/0/55.jp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493322"/>
            <a:ext cx="291465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60833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kyrios.org.ua/images/stories/prytchi/kulja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7875" y="1412776"/>
            <a:ext cx="4608512" cy="518457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1835696" y="548680"/>
            <a:ext cx="5425268" cy="584775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B050"/>
            </a:outerShd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Дыхательная гимнастика</a:t>
            </a:r>
            <a:endParaRPr lang="ru-RU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6" name="Рисунок 1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7793" y="3048983"/>
            <a:ext cx="828675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98040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Рисунок 1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116632"/>
            <a:ext cx="828675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187624" y="5301208"/>
            <a:ext cx="1800200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002060"/>
                </a:solidFill>
              </a:rPr>
              <a:t>МУШКА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43608" y="1440027"/>
            <a:ext cx="1800200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002060"/>
                </a:solidFill>
              </a:rPr>
              <a:t>КОШКА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069695" y="4307080"/>
            <a:ext cx="1800200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002060"/>
                </a:solidFill>
              </a:rPr>
              <a:t>КАША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960417" y="4293096"/>
            <a:ext cx="1800200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002060"/>
                </a:solidFill>
              </a:rPr>
              <a:t>ЖАР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146307" y="3212976"/>
            <a:ext cx="1800200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002060"/>
                </a:solidFill>
              </a:rPr>
              <a:t>ШАР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588224" y="1414126"/>
            <a:ext cx="1800200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002060"/>
                </a:solidFill>
              </a:rPr>
              <a:t>КОЖА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195736" y="2276872"/>
            <a:ext cx="1800200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002060"/>
                </a:solidFill>
              </a:rPr>
              <a:t>ЖУК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918326" y="2276872"/>
            <a:ext cx="1800200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002060"/>
                </a:solidFill>
              </a:rPr>
              <a:t>ФЛАЖОК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844792" y="260648"/>
            <a:ext cx="7025834" cy="584775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B050"/>
            </a:outerShd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Развитие фонематического слуха</a:t>
            </a:r>
            <a:endParaRPr lang="ru-RU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603769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67544" y="260648"/>
            <a:ext cx="2880320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002060"/>
                </a:solidFill>
              </a:rPr>
              <a:t>ША-ША-ША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39305" y="1340768"/>
            <a:ext cx="2880320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002060"/>
                </a:solidFill>
              </a:rPr>
              <a:t>ШИ-ШИ-ШИ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45420" y="2546723"/>
            <a:ext cx="2880320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002060"/>
                </a:solidFill>
              </a:rPr>
              <a:t>ШЕ-ШЕ-ШЕ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012160" y="260607"/>
            <a:ext cx="2880320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002060"/>
                </a:solidFill>
              </a:rPr>
              <a:t>АШ-АШ-АШ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39305" y="3717032"/>
            <a:ext cx="2880320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002060"/>
                </a:solidFill>
              </a:rPr>
              <a:t>ШУ-ШУ-ШУ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39305" y="4869160"/>
            <a:ext cx="2880320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002060"/>
                </a:solidFill>
              </a:rPr>
              <a:t>ШО-ШО-ШО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012160" y="1387492"/>
            <a:ext cx="2880320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002060"/>
                </a:solidFill>
              </a:rPr>
              <a:t>ИШ-ИШ-ИШ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012160" y="2411250"/>
            <a:ext cx="2880320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002060"/>
                </a:solidFill>
              </a:rPr>
              <a:t>ЕШ-ЕШ-ЕШ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972227" y="3574769"/>
            <a:ext cx="2880320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002060"/>
                </a:solidFill>
              </a:rPr>
              <a:t>УШ-УШ-УШ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940152" y="4764610"/>
            <a:ext cx="2880320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002060"/>
                </a:solidFill>
              </a:rPr>
              <a:t>ОШ-ОШ-ОШ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17" name="Рисунок 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934206"/>
            <a:ext cx="2026700" cy="2329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33876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87624" y="553035"/>
            <a:ext cx="7575472" cy="584775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B050"/>
            </a:outerShd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Развитие фонематического АНАЛИЗА</a:t>
            </a:r>
            <a:endParaRPr lang="ru-RU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331640" y="2982724"/>
            <a:ext cx="676031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/>
              <a:t>Мой шарик красивый  понравился кошке.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37669559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43608" y="404664"/>
            <a:ext cx="7575472" cy="584775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B050"/>
            </a:outerShd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Развитие фонематического АНАЛИЗА</a:t>
            </a:r>
            <a:endParaRPr lang="ru-RU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031144" y="2240868"/>
            <a:ext cx="3600400" cy="151216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dirty="0" smtClean="0">
                <a:solidFill>
                  <a:schemeClr val="tx1">
                    <a:lumMod val="50000"/>
                  </a:schemeClr>
                </a:solidFill>
              </a:rPr>
              <a:t>КОШКА</a:t>
            </a:r>
            <a:endParaRPr lang="ru-RU" sz="66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4067944" y="3356992"/>
            <a:ext cx="324036" cy="32403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5796136" y="3347374"/>
            <a:ext cx="324036" cy="32403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543443" y="3393490"/>
            <a:ext cx="288032" cy="28803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687328" y="3401874"/>
            <a:ext cx="288032" cy="28803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5364088" y="3401874"/>
            <a:ext cx="288032" cy="28803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92920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1340768"/>
            <a:ext cx="8214172" cy="1015663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B050"/>
            </a:outerShd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ДИНАМИЧЕСКАЯ ПАУЗА</a:t>
            </a:r>
            <a:endParaRPr lang="ru-RU" sz="6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5" name="Рисунок 4" descr="http://kyrios.org.ua/images/stories/prytchi/kulja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3429000"/>
            <a:ext cx="1410970" cy="19316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136966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16210" y="1340768"/>
            <a:ext cx="7860870" cy="830997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B050"/>
            </a:outerShd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Развитие навыка письма</a:t>
            </a:r>
            <a:endParaRPr lang="ru-RU" sz="4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5" name="Рисунок 4" descr="http://kyrios.org.ua/images/stories/prytchi/kulja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3429000"/>
            <a:ext cx="1410970" cy="193167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2699792" y="2501442"/>
            <a:ext cx="3558859" cy="584775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B050"/>
            </a:outerShd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Работа в тетради</a:t>
            </a:r>
            <a:endParaRPr lang="ru-RU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6758527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hermal">
  <a:themeElements>
    <a:clrScheme name="Thermal">
      <a:dk1>
        <a:srgbClr val="4D5B6B"/>
      </a:dk1>
      <a:lt1>
        <a:srgbClr val="FFFFFF"/>
      </a:lt1>
      <a:dk2>
        <a:srgbClr val="675D59"/>
      </a:dk2>
      <a:lt2>
        <a:srgbClr val="E8DED8"/>
      </a:lt2>
      <a:accent1>
        <a:srgbClr val="FF7605"/>
      </a:accent1>
      <a:accent2>
        <a:srgbClr val="7F7F7F"/>
      </a:accent2>
      <a:accent3>
        <a:srgbClr val="7F5185"/>
      </a:accent3>
      <a:accent4>
        <a:srgbClr val="89AAD3"/>
      </a:accent4>
      <a:accent5>
        <a:srgbClr val="8F5B4B"/>
      </a:accent5>
      <a:accent6>
        <a:srgbClr val="C84340"/>
      </a:accent6>
      <a:hlink>
        <a:srgbClr val="89AAD3"/>
      </a:hlink>
      <a:folHlink>
        <a:srgbClr val="795185"/>
      </a:folHlink>
    </a:clrScheme>
    <a:fontScheme name="Thermal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ermal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63500" dist="38100" dir="81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01600" dist="63500" dir="81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000000"/>
            </a:lightRig>
          </a:scene3d>
          <a:sp3d>
            <a:bevelT h="190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lumMod val="125000"/>
              </a:schemeClr>
            </a:gs>
            <a:gs pos="55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90000"/>
                <a:satMod val="300000"/>
                <a:lumMod val="9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8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TC101859868[[fn=Термический]]</Template>
  <TotalTime>104</TotalTime>
  <Words>87</Words>
  <Application>Microsoft Office PowerPoint</Application>
  <PresentationFormat>Экран (4:3)</PresentationFormat>
  <Paragraphs>44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Thermal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Школа 565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Клокова Татьяна Викторовна</dc:creator>
  <cp:lastModifiedBy>Клокова Татьяна Викторовна</cp:lastModifiedBy>
  <cp:revision>7</cp:revision>
  <dcterms:created xsi:type="dcterms:W3CDTF">2013-11-14T07:16:33Z</dcterms:created>
  <dcterms:modified xsi:type="dcterms:W3CDTF">2013-11-14T09:01:27Z</dcterms:modified>
</cp:coreProperties>
</file>